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1" r:id="rId2"/>
    <p:sldId id="273" r:id="rId3"/>
    <p:sldId id="279" r:id="rId4"/>
    <p:sldId id="265" r:id="rId5"/>
    <p:sldId id="274" r:id="rId6"/>
    <p:sldId id="275" r:id="rId7"/>
    <p:sldId id="276" r:id="rId8"/>
    <p:sldId id="262" r:id="rId9"/>
    <p:sldId id="264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45"/>
    <p:restoredTop sz="81231"/>
  </p:normalViewPr>
  <p:slideViewPr>
    <p:cSldViewPr snapToGrid="0" snapToObjects="1">
      <p:cViewPr varScale="1">
        <p:scale>
          <a:sx n="87" d="100"/>
          <a:sy n="87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D994-12F7-3A4E-B003-E5A7BB78894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385D3-B9BC-E043-BFCA-C74CE2EAC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85D3-B9BC-E043-BFCA-C74CE2EAC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85D3-B9BC-E043-BFCA-C74CE2EACB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5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85D3-B9BC-E043-BFCA-C74CE2EACB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5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85D3-B9BC-E043-BFCA-C74CE2EAC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6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85D3-B9BC-E043-BFCA-C74CE2EACB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9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coalitionforcarepartners.org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/engaging-family-care-partners/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85D3-B9BC-E043-BFCA-C74CE2EACB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1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886C-2430-F640-94EB-546D0664E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C59BA-80F7-7444-A08C-C0F3CF737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D273E-1C28-C642-B09A-89F1028E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CD8DF-5083-A146-9A3F-2106FEF1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85DD-097B-AE48-82C3-B79CAB34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3F80-54BB-C34B-A431-DBC5B044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3329-1A26-2541-8263-2E7C8BF92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FECC-58F9-DE46-85F1-CF95908E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B7349-C5AD-8A4C-8DF0-8C7F389B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35251-045C-F647-B0B1-5E9FD733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1FA7D-961A-CF4C-8372-B92F77A60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258E9-DB2F-634E-9D68-4EBFCA0E6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C69FF-C340-FC47-BBA9-AB9E6EDC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688BB-D4A3-154B-B723-DA60255E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DAC5-CB2B-3142-B10C-1691EA6E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B053-E35C-3549-BD17-3C289DFC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5C50B-8CAE-B243-A3A6-F470FFA5C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EE8F2-8CA9-B94D-B229-DC31285B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19AC-EB82-5F44-85F0-447702F0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F777C-49FB-4540-84EB-77B9461A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6A1E-6EDD-B14A-BC14-A3E372DD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2B981-2BF5-1C49-ABAE-748E928B7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7262-FCCE-D947-996F-C318B2CB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2BCFA-7601-F043-8882-F8D68791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3121-0163-9E4C-B6CF-6F5152D0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F073-9E9C-D44C-8B3E-BEF7403F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080C-DF2F-C841-962A-564628DCE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5F483-54F2-D249-BAEB-020A4F908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E47F5-0C66-7A43-90D8-F8D63D13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AD7E7-67FB-F044-A1E2-9F6E7B66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51721-59FA-C54E-B8A5-1094E55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E630-A198-5542-A772-A26B0C49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36A65-4E18-4543-AA9B-157EB0E0C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1ED2B-E885-1744-AB0F-458D56C10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6DFB1-7CD4-154E-9019-AE792A783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20EFB-2148-524F-AC16-489902B61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33D848-FBA2-1742-A4B8-28AE070A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E853A-9950-F24C-B554-FC6158B7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32791-7121-1243-84DD-F567B21D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0B1B-32A6-5D46-81B7-744E0984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C8B62-1E08-E847-94CC-B28BCF74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FBA8B-424C-2C4C-8C25-B602618A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F5599-0CE6-694F-9E43-659ED0E6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0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D6B8E-37A5-864F-8EB9-36DB00BB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0BE5D-755E-B24C-8A1D-4F66085E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A7091-0498-C84B-9D55-2012750B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1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171D-C25B-9A46-B3DC-9975B43E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FA5B3-E800-5A46-AC3F-171AA6E7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1FFCB-46D0-FB4F-85CA-F6E61E7A2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0260B-2F9C-A046-A001-66CB6651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0C4C5-2258-CD43-A060-4433CB5D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5FE0F-4EA7-EA49-ACBE-D96C290F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1690-C656-B841-BF10-8F33AE74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956BA-BC81-0240-A8C3-48E47A9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28C64-EF8C-8146-9570-BC131EE93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EC2C1-2047-5B41-A3C4-C774A5FE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B1DB-3B8B-1848-B398-7206F745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842C-1E85-A447-9D23-3D073C9E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1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766A2-1A5E-4C49-9F10-9445C9BE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F36B1-A86C-C042-913B-B6F36CD4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D320C-A487-4C4E-8A53-7C0E97E06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DBA7A-FFAF-5549-B830-2E58ABB18C0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B52AA-20B9-4A4C-B763-043B150D2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FE183-CE5A-5247-AF83-AE0FFB28B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9C521-3089-5C46-89AB-BA9247C4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7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notes.org/proxy-acces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alitionforcarepartners.org/#Past-Resear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DDFD-4DD1-D204-5B00-1E6C1DE2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Instructions for presenting on these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9114-35B8-BC5B-9A3A-452B5A5A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250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Thank you for your interest in the </a:t>
            </a:r>
            <a:r>
              <a:rPr lang="en-US" dirty="0">
                <a:hlinkClick r:id="rId3"/>
              </a:rPr>
              <a:t>EHR Proxy (Shared) Access Project for Family Care Partners</a:t>
            </a:r>
            <a:r>
              <a:rPr lang="en-US" dirty="0"/>
              <a:t>, funded by The John A. Hartford Foundation. </a:t>
            </a:r>
          </a:p>
          <a:p>
            <a:r>
              <a:rPr lang="en-US" dirty="0"/>
              <a:t>This slide deck is a template for clinicians and staff who want to disseminate the pilot resources with your clinical and marketing teams. </a:t>
            </a:r>
          </a:p>
          <a:p>
            <a:r>
              <a:rPr lang="en-US" dirty="0"/>
              <a:t>You are encouraged to modify this presentation template for your own uses. </a:t>
            </a:r>
          </a:p>
          <a:p>
            <a:r>
              <a:rPr lang="en-US" dirty="0"/>
              <a:t>Audiences you should share this presentation with include:</a:t>
            </a:r>
          </a:p>
          <a:p>
            <a:pPr lvl="1"/>
            <a:r>
              <a:rPr lang="en-US" dirty="0"/>
              <a:t>Clinical staff</a:t>
            </a:r>
          </a:p>
          <a:p>
            <a:pPr lvl="1"/>
            <a:r>
              <a:rPr lang="en-US" dirty="0"/>
              <a:t>Patient-facing staff</a:t>
            </a:r>
          </a:p>
          <a:p>
            <a:pPr lvl="1"/>
            <a:r>
              <a:rPr lang="en-US" dirty="0"/>
              <a:t>Marketing/Communications staff</a:t>
            </a:r>
          </a:p>
          <a:p>
            <a:pPr lvl="1"/>
            <a:r>
              <a:rPr lang="en-US" dirty="0"/>
              <a:t>Patient portal team (e.g., MyChart)</a:t>
            </a:r>
          </a:p>
          <a:p>
            <a:pPr lvl="1"/>
            <a:r>
              <a:rPr lang="en-US" dirty="0"/>
              <a:t>Patient/family advisory councils (PFACs)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4A4F0-BAE0-3CF2-4AEA-B33DCCAE3F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608" y="5869082"/>
            <a:ext cx="2021424" cy="916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59E154-9AE8-35A2-0862-7C7E20A203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309" y="1825625"/>
            <a:ext cx="3418022" cy="76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D42D1D-02CA-EEC8-2C46-BD713C14C3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5" y="3118088"/>
            <a:ext cx="3743996" cy="5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1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5896-881E-CFF6-028F-C11A459B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Marketing &amp;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EBB2C-4916-BAA7-841D-86041265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Health systems implementing this pilot are </a:t>
            </a:r>
            <a:r>
              <a:rPr lang="en-US" b="1" dirty="0"/>
              <a:t>highly encouraged </a:t>
            </a:r>
            <a:r>
              <a:rPr lang="en-US" dirty="0"/>
              <a:t>to partner with your existing marketing and communications staff to have your materials printed professionally for your dissemination efforts. </a:t>
            </a:r>
          </a:p>
          <a:p>
            <a:pPr marL="0" indent="0">
              <a:buNone/>
            </a:pPr>
            <a:r>
              <a:rPr lang="en-US" dirty="0"/>
              <a:t>Templates are available for:</a:t>
            </a:r>
          </a:p>
          <a:p>
            <a:r>
              <a:rPr lang="en-US" dirty="0"/>
              <a:t>Adobe </a:t>
            </a:r>
            <a:r>
              <a:rPr lang="en-US" dirty="0" err="1"/>
              <a:t>Indesign</a:t>
            </a:r>
            <a:r>
              <a:rPr lang="en-US" dirty="0"/>
              <a:t> (.</a:t>
            </a:r>
            <a:r>
              <a:rPr lang="en-US" dirty="0" err="1"/>
              <a:t>indd</a:t>
            </a:r>
            <a:r>
              <a:rPr lang="en-US" dirty="0"/>
              <a:t>) (handouts and posters)</a:t>
            </a:r>
          </a:p>
          <a:p>
            <a:r>
              <a:rPr lang="en-US" dirty="0"/>
              <a:t>Word (.doc) (for custom text modifications)</a:t>
            </a:r>
          </a:p>
          <a:p>
            <a:pPr marL="0" indent="0">
              <a:buNone/>
            </a:pPr>
            <a:r>
              <a:rPr lang="en-US" dirty="0"/>
              <a:t>Note: Each health system should create unique instructions for your patient portal users. Work closely with your patient portal team to design your instructions and test it on your website.</a:t>
            </a:r>
          </a:p>
        </p:txBody>
      </p:sp>
    </p:spTree>
    <p:extLst>
      <p:ext uri="{BB962C8B-B14F-4D97-AF65-F5344CB8AC3E}">
        <p14:creationId xmlns:p14="http://schemas.microsoft.com/office/powerpoint/2010/main" val="169739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A7485-ED28-3E9B-24BA-D8D4898435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394" y="0"/>
            <a:ext cx="632173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87A72-7CE9-F611-50A7-CA248DC91113}"/>
              </a:ext>
            </a:extLst>
          </p:cNvPr>
          <p:cNvSpPr txBox="1"/>
          <p:nvPr/>
        </p:nvSpPr>
        <p:spPr>
          <a:xfrm>
            <a:off x="838199" y="5653407"/>
            <a:ext cx="40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https://</a:t>
            </a:r>
            <a:r>
              <a:rPr lang="en-US" sz="2000" dirty="0" err="1">
                <a:latin typeface="+mj-lt"/>
              </a:rPr>
              <a:t>coalitionforcarepartners.org</a:t>
            </a:r>
            <a:r>
              <a:rPr lang="en-US" sz="2000" dirty="0">
                <a:latin typeface="+mj-lt"/>
              </a:rPr>
              <a:t>/engaging-family-care-partners/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6C4D9-CAA1-8194-514B-7983AD2C25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437638"/>
            <a:ext cx="837745" cy="837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EB6A3-C3EC-0426-DE49-22EB1B8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145"/>
            <a:ext cx="4015154" cy="3063875"/>
          </a:xfrm>
        </p:spPr>
        <p:txBody>
          <a:bodyPr>
            <a:normAutofit/>
          </a:bodyPr>
          <a:lstStyle/>
          <a:p>
            <a:r>
              <a:rPr lang="en-US" dirty="0"/>
              <a:t>Download examples and templates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09936-3F6C-3BCE-7F44-C369FA5D52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108" y="4482199"/>
            <a:ext cx="832839" cy="832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30E6F-DD5A-6056-CA3D-297F9086FA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947" y="4525812"/>
            <a:ext cx="815488" cy="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5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B9D1-FA47-14E9-B77F-E5671C3A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Why is shared access to the patient portal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630E-445F-7C9F-8148-9A582036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U.S. health care delivery system does not systematically engage or support care partners (caregivers).</a:t>
            </a:r>
          </a:p>
          <a:p>
            <a:r>
              <a:rPr lang="en-US" dirty="0"/>
              <a:t>Technology innovations like shared (proxy) access are a crucial strategy that allows patients to identify who they do and do not want to involve in their care.</a:t>
            </a:r>
          </a:p>
          <a:p>
            <a:r>
              <a:rPr lang="en-US" dirty="0"/>
              <a:t>The uptake of shared access is limited, and when care partners access portals they most often use the patient's identity credentials. </a:t>
            </a:r>
          </a:p>
          <a:p>
            <a:r>
              <a:rPr lang="en-US" dirty="0"/>
              <a:t>As digital modalities increase the patients’ role in health care interactions, so does the importance of making shared access work for all stakeholders involved (i.e., patients, clinicians, and care partners).</a:t>
            </a:r>
          </a:p>
          <a:p>
            <a:pPr marL="0" indent="0">
              <a:buNone/>
            </a:pPr>
            <a:r>
              <a:rPr lang="en-US" sz="2800" i="1" dirty="0"/>
              <a:t>Related research: </a:t>
            </a:r>
            <a:r>
              <a:rPr lang="en-US" sz="2800" i="1" dirty="0">
                <a:hlinkClick r:id="rId3"/>
              </a:rPr>
              <a:t>https://coalitionforcarepartners.org/#Past-Research</a:t>
            </a:r>
            <a:r>
              <a:rPr lang="en-US" sz="2800" i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2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B9D1-FA47-14E9-B77F-E5671C3A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What is shared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630E-445F-7C9F-8148-9A582036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Shared access is sometimes referred to as proxy access.</a:t>
            </a:r>
          </a:p>
          <a:p>
            <a:r>
              <a:rPr lang="en-US" dirty="0"/>
              <a:t>Shared </a:t>
            </a:r>
            <a:r>
              <a:rPr lang="en-US" dirty="0">
                <a:highlight>
                  <a:srgbClr val="FFFF00"/>
                </a:highlight>
              </a:rPr>
              <a:t>access provides care partners with legitimacy and information transparency when engaging in health system activities </a:t>
            </a:r>
            <a:r>
              <a:rPr lang="en-US" dirty="0"/>
              <a:t>about a patient's health and their treatments.</a:t>
            </a:r>
          </a:p>
          <a:p>
            <a:r>
              <a:rPr lang="en-US" dirty="0"/>
              <a:t>Shared access </a:t>
            </a:r>
            <a:r>
              <a:rPr lang="en-US" dirty="0">
                <a:highlight>
                  <a:srgbClr val="FFFF00"/>
                </a:highlight>
              </a:rPr>
              <a:t>can help clinicians better understand who is involved in health system interactions when it is someone other than a patient</a:t>
            </a:r>
            <a:r>
              <a:rPr lang="en-US" dirty="0"/>
              <a:t>.</a:t>
            </a:r>
          </a:p>
          <a:p>
            <a:r>
              <a:rPr lang="en-US" dirty="0"/>
              <a:t>When used as designed, shared access facilitates a bi-directional information exchange between patients, clinicians, and care partners.</a:t>
            </a:r>
          </a:p>
          <a:p>
            <a:r>
              <a:rPr lang="en-US" dirty="0"/>
              <a:t>Getting shared access to work well for patients, care partners, and clinicians is critically important as digital modalities become the mainstream mode of interaction in health care.</a:t>
            </a:r>
          </a:p>
          <a:p>
            <a:pPr marL="0" indent="0">
              <a:buNone/>
            </a:pPr>
            <a:r>
              <a:rPr lang="en-US" dirty="0"/>
              <a:t>Note: Shared access is different from a medical proxy—which is a person legally authorized to make decisions upon the behalf of a person who is physically or mentally unable to make their own medical decisions.</a:t>
            </a:r>
          </a:p>
        </p:txBody>
      </p:sp>
    </p:spTree>
    <p:extLst>
      <p:ext uri="{BB962C8B-B14F-4D97-AF65-F5344CB8AC3E}">
        <p14:creationId xmlns:p14="http://schemas.microsoft.com/office/powerpoint/2010/main" val="153900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BC91-D955-A6BA-CC1F-6FFACA74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Who else is piloting the shared access materials featured in this presentation?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F68B1-FFAD-FC97-0352-6EBD9928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2450"/>
            <a:ext cx="2540000" cy="46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E67C-F2B5-62FD-1D2D-2CC83AFE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1714500"/>
            <a:ext cx="2540000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C4107-1300-74B6-A3F2-5F0CCBC61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800" y="1784350"/>
            <a:ext cx="2540000" cy="546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9017FA-CD30-AFDA-67C8-D45B24FF8C35}"/>
              </a:ext>
            </a:extLst>
          </p:cNvPr>
          <p:cNvSpPr txBox="1"/>
          <p:nvPr/>
        </p:nvSpPr>
        <p:spPr>
          <a:xfrm>
            <a:off x="838200" y="2567144"/>
            <a:ext cx="254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10,000+ 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50+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Church-operated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Minor teaching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Piloted in primary care, 3 clinics, 2 city, 34 clinicians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93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Urban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30,000 patients*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EHR: Epic since 2011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2E8273-6494-A530-3D70-61A039038829}"/>
              </a:ext>
            </a:extLst>
          </p:cNvPr>
          <p:cNvSpPr txBox="1"/>
          <p:nvPr/>
        </p:nvSpPr>
        <p:spPr>
          <a:xfrm>
            <a:off x="4826000" y="2533806"/>
            <a:ext cx="254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1,200 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teaching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Piloted in geriatrics &amp; geriatric psychiatry, 19 clinicians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Urban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17,000+ patients*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EHR: Epic since 2010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88402-05F4-DEC4-3A54-EF564EC24AC2}"/>
              </a:ext>
            </a:extLst>
          </p:cNvPr>
          <p:cNvSpPr txBox="1"/>
          <p:nvPr/>
        </p:nvSpPr>
        <p:spPr>
          <a:xfrm>
            <a:off x="8813800" y="2576668"/>
            <a:ext cx="254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1,500 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teaching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Piloted in geriatrics oncology, 1 clinic, 8 clinicians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Urban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500+ patients*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EHR: Epic since 2012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B990B-922B-16D6-D485-17DCD8C5C955}"/>
              </a:ext>
            </a:extLst>
          </p:cNvPr>
          <p:cNvSpPr txBox="1"/>
          <p:nvPr/>
        </p:nvSpPr>
        <p:spPr>
          <a:xfrm>
            <a:off x="838199" y="6274298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*Patient characteristics at all sites: age 65+, # for total visits annually</a:t>
            </a:r>
          </a:p>
        </p:txBody>
      </p:sp>
    </p:spTree>
    <p:extLst>
      <p:ext uri="{BB962C8B-B14F-4D97-AF65-F5344CB8AC3E}">
        <p14:creationId xmlns:p14="http://schemas.microsoft.com/office/powerpoint/2010/main" val="208523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BC91-D955-A6BA-CC1F-6FFACA74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Providence handout (English)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73696-2102-CC9A-5066-9F4794474A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90688"/>
            <a:ext cx="2781867" cy="430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53F1F-5655-7F31-6C32-D4634327DE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96" y="1690689"/>
            <a:ext cx="5583410" cy="430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7CF83-743E-027D-F1FD-A193A06CD1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135" y="1690687"/>
            <a:ext cx="2793936" cy="430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E51B91-0882-54DD-1A24-6295B9FA9B70}"/>
              </a:ext>
            </a:extLst>
          </p:cNvPr>
          <p:cNvSpPr txBox="1"/>
          <p:nvPr/>
        </p:nvSpPr>
        <p:spPr>
          <a:xfrm>
            <a:off x="368929" y="6105530"/>
            <a:ext cx="90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+mj-lt"/>
              </a:rPr>
              <a:t>FRONT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DAFDA-D9BC-1867-3DAF-9E83378F7EC0}"/>
              </a:ext>
            </a:extLst>
          </p:cNvPr>
          <p:cNvSpPr txBox="1"/>
          <p:nvPr/>
        </p:nvSpPr>
        <p:spPr>
          <a:xfrm>
            <a:off x="3304296" y="6096010"/>
            <a:ext cx="90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+mj-lt"/>
              </a:rPr>
              <a:t>INSIDE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01456-071D-7568-B0D9-474B65EE05A1}"/>
              </a:ext>
            </a:extLst>
          </p:cNvPr>
          <p:cNvSpPr txBox="1"/>
          <p:nvPr/>
        </p:nvSpPr>
        <p:spPr>
          <a:xfrm>
            <a:off x="9029135" y="6105530"/>
            <a:ext cx="90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+mj-lt"/>
              </a:rPr>
              <a:t>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A9227-6679-A868-2C53-FCB1F25D1433}"/>
              </a:ext>
            </a:extLst>
          </p:cNvPr>
          <p:cNvSpPr txBox="1"/>
          <p:nvPr/>
        </p:nvSpPr>
        <p:spPr>
          <a:xfrm>
            <a:off x="8318363" y="260342"/>
            <a:ext cx="350470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5.5”x8.5”</a:t>
            </a:r>
          </a:p>
          <a:p>
            <a:r>
              <a:rPr lang="en-US" sz="2000" dirty="0">
                <a:latin typeface="+mj-lt"/>
              </a:rPr>
              <a:t>Exam Room Booklet</a:t>
            </a:r>
          </a:p>
          <a:p>
            <a:r>
              <a:rPr lang="en-US" sz="2000" i="1" dirty="0">
                <a:latin typeface="+mj-lt"/>
              </a:rPr>
              <a:t>2-sided, folded</a:t>
            </a:r>
          </a:p>
        </p:txBody>
      </p:sp>
    </p:spTree>
    <p:extLst>
      <p:ext uri="{BB962C8B-B14F-4D97-AF65-F5344CB8AC3E}">
        <p14:creationId xmlns:p14="http://schemas.microsoft.com/office/powerpoint/2010/main" val="286237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BC91-D955-A6BA-CC1F-6FFACA74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Utah handout (Spanish)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51B91-0882-54DD-1A24-6295B9FA9B70}"/>
              </a:ext>
            </a:extLst>
          </p:cNvPr>
          <p:cNvSpPr txBox="1"/>
          <p:nvPr/>
        </p:nvSpPr>
        <p:spPr>
          <a:xfrm>
            <a:off x="368929" y="6105530"/>
            <a:ext cx="90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+mj-lt"/>
              </a:rPr>
              <a:t>FRONT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DAFDA-D9BC-1867-3DAF-9E83378F7EC0}"/>
              </a:ext>
            </a:extLst>
          </p:cNvPr>
          <p:cNvSpPr txBox="1"/>
          <p:nvPr/>
        </p:nvSpPr>
        <p:spPr>
          <a:xfrm>
            <a:off x="3304296" y="6096010"/>
            <a:ext cx="90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+mj-lt"/>
              </a:rPr>
              <a:t>INSIDE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01456-071D-7568-B0D9-474B65EE05A1}"/>
              </a:ext>
            </a:extLst>
          </p:cNvPr>
          <p:cNvSpPr txBox="1"/>
          <p:nvPr/>
        </p:nvSpPr>
        <p:spPr>
          <a:xfrm>
            <a:off x="9029135" y="6105530"/>
            <a:ext cx="90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+mj-lt"/>
              </a:rPr>
              <a:t>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CEAEC-035B-81A4-623D-0043E9D70F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84" y="1853178"/>
            <a:ext cx="2630012" cy="407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6F295-3FCA-FEE4-C849-C59E7CE32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597" y="1853178"/>
            <a:ext cx="5272737" cy="408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627C27-1CA3-AD61-E80B-F3EE9BDCF8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135" y="1853178"/>
            <a:ext cx="2652058" cy="407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D64314-B3D3-C50F-D870-5F9772921F58}"/>
              </a:ext>
            </a:extLst>
          </p:cNvPr>
          <p:cNvSpPr txBox="1"/>
          <p:nvPr/>
        </p:nvSpPr>
        <p:spPr>
          <a:xfrm>
            <a:off x="8318363" y="260342"/>
            <a:ext cx="350470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5.5”x8.5”</a:t>
            </a:r>
          </a:p>
          <a:p>
            <a:r>
              <a:rPr lang="en-US" sz="2000" dirty="0">
                <a:latin typeface="+mj-lt"/>
              </a:rPr>
              <a:t>Exam Room Booklet</a:t>
            </a:r>
          </a:p>
          <a:p>
            <a:r>
              <a:rPr lang="en-US" sz="2000" i="1" dirty="0">
                <a:latin typeface="+mj-lt"/>
              </a:rPr>
              <a:t>2-sided, folded</a:t>
            </a:r>
          </a:p>
        </p:txBody>
      </p:sp>
    </p:spTree>
    <p:extLst>
      <p:ext uri="{BB962C8B-B14F-4D97-AF65-F5344CB8AC3E}">
        <p14:creationId xmlns:p14="http://schemas.microsoft.com/office/powerpoint/2010/main" val="287703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BC91-D955-A6BA-CC1F-6FFACA74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UR Medicine poster (English &amp; Spanish)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16F038-C36F-D697-56FD-BD63490273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939" y="1559719"/>
            <a:ext cx="3281633" cy="507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0723A0-E752-18D1-B28E-272697C22D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630" y="1559719"/>
            <a:ext cx="3281634" cy="507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551184-6D3D-C7FB-7E39-B086BC161FE3}"/>
              </a:ext>
            </a:extLst>
          </p:cNvPr>
          <p:cNvSpPr txBox="1"/>
          <p:nvPr/>
        </p:nvSpPr>
        <p:spPr>
          <a:xfrm>
            <a:off x="940636" y="1640592"/>
            <a:ext cx="317546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11” x 17”</a:t>
            </a:r>
          </a:p>
          <a:p>
            <a:r>
              <a:rPr lang="en-US" sz="2000" dirty="0">
                <a:latin typeface="+mj-lt"/>
              </a:rPr>
              <a:t>Exam Room Poster</a:t>
            </a:r>
          </a:p>
          <a:p>
            <a:r>
              <a:rPr lang="en-US" sz="2000" i="1" dirty="0">
                <a:latin typeface="+mj-lt"/>
              </a:rPr>
              <a:t>laminated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8E0E8-5EF2-507C-E47A-4DA97BA545E2}"/>
              </a:ext>
            </a:extLst>
          </p:cNvPr>
          <p:cNvSpPr txBox="1"/>
          <p:nvPr/>
        </p:nvSpPr>
        <p:spPr>
          <a:xfrm>
            <a:off x="940636" y="4014772"/>
            <a:ext cx="31754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+mj-lt"/>
              </a:rPr>
              <a:t>⚠️</a:t>
            </a:r>
          </a:p>
          <a:p>
            <a:r>
              <a:rPr lang="en-US" sz="2000" i="1" dirty="0">
                <a:latin typeface="+mj-lt"/>
              </a:rPr>
              <a:t>Exam room posters </a:t>
            </a:r>
            <a:r>
              <a:rPr lang="en-US" sz="2000" b="1" i="1" dirty="0">
                <a:latin typeface="+mj-lt"/>
              </a:rPr>
              <a:t>must be laminated </a:t>
            </a:r>
            <a:r>
              <a:rPr lang="en-US" sz="2000" i="1" dirty="0">
                <a:latin typeface="+mj-lt"/>
              </a:rPr>
              <a:t>to adhere to The Joint Commission Guidelines for safety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2E5C8F-84F5-2D2C-869C-FDE6B3FBAE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816" y="6290071"/>
            <a:ext cx="1740776" cy="3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4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3A7B32-7378-2D12-BA7C-C3A4AEF66E28}"/>
              </a:ext>
            </a:extLst>
          </p:cNvPr>
          <p:cNvSpPr/>
          <p:nvPr/>
        </p:nvSpPr>
        <p:spPr>
          <a:xfrm>
            <a:off x="3185160" y="0"/>
            <a:ext cx="582168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4983B-21F6-CA91-1BA2-6EC5F6A8675C}"/>
              </a:ext>
            </a:extLst>
          </p:cNvPr>
          <p:cNvSpPr txBox="1"/>
          <p:nvPr/>
        </p:nvSpPr>
        <p:spPr>
          <a:xfrm>
            <a:off x="213360" y="243840"/>
            <a:ext cx="27565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Website text</a:t>
            </a:r>
          </a:p>
          <a:p>
            <a:r>
              <a:rPr lang="en-US" sz="1600" i="1" dirty="0">
                <a:latin typeface="+mj-lt"/>
              </a:rPr>
              <a:t>Text should be edited and modified to match your organization’s branding and portal details</a:t>
            </a:r>
          </a:p>
          <a:p>
            <a:endParaRPr lang="en-US" sz="1600" i="1" dirty="0">
              <a:latin typeface="+mj-lt"/>
            </a:endParaRPr>
          </a:p>
          <a:p>
            <a:r>
              <a:rPr lang="en-US" sz="1600" b="1" i="1" dirty="0">
                <a:latin typeface="+mj-lt"/>
              </a:rPr>
              <a:t>Example:</a:t>
            </a:r>
          </a:p>
          <a:p>
            <a:r>
              <a:rPr lang="en-US" sz="1600" i="1" dirty="0">
                <a:latin typeface="+mj-lt"/>
              </a:rPr>
              <a:t>University of Utah Health</a:t>
            </a:r>
          </a:p>
          <a:p>
            <a:endParaRPr lang="en-US" sz="1600" i="1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39576-A768-1DA2-A8F1-B197BBDA33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425" y="243840"/>
            <a:ext cx="5391150" cy="2855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53255A-D00A-D6CE-B0A5-04B20CCE0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425" y="3175071"/>
            <a:ext cx="5391150" cy="35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5F8CE47-316C-3205-DA49-848A4B402303}"/>
              </a:ext>
            </a:extLst>
          </p:cNvPr>
          <p:cNvSpPr txBox="1"/>
          <p:nvPr/>
        </p:nvSpPr>
        <p:spPr>
          <a:xfrm>
            <a:off x="4892462" y="243840"/>
            <a:ext cx="265319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8.5”x11”</a:t>
            </a:r>
          </a:p>
          <a:p>
            <a:r>
              <a:rPr lang="en-US" sz="2400" dirty="0">
                <a:latin typeface="+mj-lt"/>
              </a:rPr>
              <a:t>Staff Tip Sheet </a:t>
            </a:r>
          </a:p>
          <a:p>
            <a:r>
              <a:rPr lang="en-US" sz="2400" i="1" dirty="0">
                <a:latin typeface="+mj-lt"/>
              </a:rPr>
              <a:t>1-sided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53803-F257-A0A7-FC1C-3CCC5B7C5EFF}"/>
              </a:ext>
            </a:extLst>
          </p:cNvPr>
          <p:cNvSpPr txBox="1"/>
          <p:nvPr/>
        </p:nvSpPr>
        <p:spPr>
          <a:xfrm>
            <a:off x="9302425" y="253817"/>
            <a:ext cx="265319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8.5”x11”</a:t>
            </a:r>
          </a:p>
          <a:p>
            <a:r>
              <a:rPr lang="en-US" sz="2400" dirty="0">
                <a:latin typeface="+mj-lt"/>
              </a:rPr>
              <a:t>Staff Talking Points</a:t>
            </a:r>
          </a:p>
          <a:p>
            <a:r>
              <a:rPr lang="en-US" sz="2400" i="1" dirty="0">
                <a:latin typeface="+mj-lt"/>
              </a:rPr>
              <a:t>1-sided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13A023-936F-F5E5-E741-C5E21CA6F4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097" y="1661160"/>
            <a:ext cx="3833397" cy="494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D0330-3ECA-D092-23C7-7569E75E6F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47" y="1661160"/>
            <a:ext cx="3820775" cy="495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8FEA63-5466-8A30-5775-76095FD96B0B}"/>
              </a:ext>
            </a:extLst>
          </p:cNvPr>
          <p:cNvSpPr txBox="1">
            <a:spLocks/>
          </p:cNvSpPr>
          <p:nvPr/>
        </p:nvSpPr>
        <p:spPr>
          <a:xfrm>
            <a:off x="447154" y="1661160"/>
            <a:ext cx="2653197" cy="2309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Talking points &amp; Tip sheets</a:t>
            </a:r>
          </a:p>
        </p:txBody>
      </p:sp>
    </p:spTree>
    <p:extLst>
      <p:ext uri="{BB962C8B-B14F-4D97-AF65-F5344CB8AC3E}">
        <p14:creationId xmlns:p14="http://schemas.microsoft.com/office/powerpoint/2010/main" val="171873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</TotalTime>
  <Words>741</Words>
  <Application>Microsoft Macintosh PowerPoint</Application>
  <PresentationFormat>Widescreen</PresentationFormat>
  <Paragraphs>99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Instructions for presenting on these slides</vt:lpstr>
      <vt:lpstr>Why is shared access to the patient portal important?</vt:lpstr>
      <vt:lpstr>What is shared access?</vt:lpstr>
      <vt:lpstr>Who else is piloting the shared access materials featured in this presentation?</vt:lpstr>
      <vt:lpstr>Providence handout (English)</vt:lpstr>
      <vt:lpstr>Utah handout (Spanish)</vt:lpstr>
      <vt:lpstr>UR Medicine poster (English &amp; Spanish)</vt:lpstr>
      <vt:lpstr>PowerPoint Presentation</vt:lpstr>
      <vt:lpstr>PowerPoint Presentation</vt:lpstr>
      <vt:lpstr>Marketing &amp; Communications</vt:lpstr>
      <vt:lpstr>Download examples and templates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Salmi,Liz  (BIDMC - DesRoches - Gen Med)</dc:creator>
  <cp:lastModifiedBy>Salmi,Liz  (BIDMC - DesRoches - Gen Med)</cp:lastModifiedBy>
  <cp:revision>49</cp:revision>
  <dcterms:created xsi:type="dcterms:W3CDTF">2022-01-21T00:52:21Z</dcterms:created>
  <dcterms:modified xsi:type="dcterms:W3CDTF">2022-09-12T21:45:45Z</dcterms:modified>
</cp:coreProperties>
</file>